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4" r:id="rId18"/>
    <p:sldId id="275" r:id="rId19"/>
    <p:sldId id="276" r:id="rId20"/>
    <p:sldId id="27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615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3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236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600"/>
              </a:spcBef>
              <a:buSzPct val="100000"/>
              <a:buChar char="●"/>
              <a:defRPr sz="3000"/>
            </a:lvl1pPr>
            <a:lvl2pPr lvl="1" rtl="0">
              <a:spcBef>
                <a:spcPts val="480"/>
              </a:spcBef>
              <a:buSzPct val="100000"/>
              <a:buChar char="○"/>
              <a:defRPr sz="2400"/>
            </a:lvl2pPr>
            <a:lvl3pPr lvl="2" rtl="0">
              <a:spcBef>
                <a:spcPts val="480"/>
              </a:spcBef>
              <a:buSzPct val="100000"/>
              <a:buChar char="■"/>
              <a:defRPr sz="2400"/>
            </a:lvl3pPr>
            <a:lvl4pPr lvl="3" rtl="0">
              <a:spcBef>
                <a:spcPts val="360"/>
              </a:spcBef>
              <a:buSzPct val="100000"/>
              <a:buChar char="●"/>
              <a:defRPr sz="1800"/>
            </a:lvl4pPr>
            <a:lvl5pPr lvl="4" rtl="0">
              <a:spcBef>
                <a:spcPts val="360"/>
              </a:spcBef>
              <a:buSzPct val="100000"/>
              <a:buChar char="○"/>
              <a:defRPr sz="1800"/>
            </a:lvl5pPr>
            <a:lvl6pPr lvl="5" rtl="0">
              <a:spcBef>
                <a:spcPts val="360"/>
              </a:spcBef>
              <a:buSzPct val="100000"/>
              <a:buChar char="■"/>
              <a:defRPr sz="1800"/>
            </a:lvl6pPr>
            <a:lvl7pPr lvl="6" rtl="0">
              <a:spcBef>
                <a:spcPts val="360"/>
              </a:spcBef>
              <a:buSzPct val="100000"/>
              <a:buChar char="●"/>
              <a:defRPr sz="1800"/>
            </a:lvl7pPr>
            <a:lvl8pPr lvl="7" rtl="0">
              <a:spcBef>
                <a:spcPts val="360"/>
              </a:spcBef>
              <a:buSzPct val="100000"/>
              <a:buChar char="○"/>
              <a:defRPr sz="1800"/>
            </a:lvl8pPr>
            <a:lvl9pPr lvl="8" rtl="0">
              <a:spcBef>
                <a:spcPts val="360"/>
              </a:spcBef>
              <a:buSzPct val="1000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GB" sz="1300">
                <a:solidFill>
                  <a:schemeClr val="dk1"/>
                </a:solidFill>
              </a:rPr>
              <a:t>‹#›</a:t>
            </a:fld>
            <a:endParaRPr lang="en-GB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685800" y="265899"/>
            <a:ext cx="7772400" cy="247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Computer Vision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600"/>
              <a:t>Fall 2017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600"/>
              <a:t>Problem Set #2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685800" y="3042498"/>
            <a:ext cx="7772400" cy="112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dirty="0" err="1"/>
              <a:t>Zhi</a:t>
            </a:r>
            <a:r>
              <a:rPr lang="en-GB" sz="1800" dirty="0"/>
              <a:t>  Zhang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 dirty="0"/>
              <a:t>zhizhang@gatech.edu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1" name="Shape 8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Traffic Sign Detection - Yield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Coordinates 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ps2-2-a-5.png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" y="961854"/>
            <a:ext cx="4655126" cy="3491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Multiple sign detection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6025061" y="519784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Coordinates and Name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37075" y="4538397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ps2-3-a-1.png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29717"/>
            <a:ext cx="6111798" cy="36670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Multiple sign detection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6371360" y="896606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Coordinates and Name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ps2-3-a-2.png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5" y="937110"/>
            <a:ext cx="5901390" cy="35408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Multiple sign detection with noise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955723" y="1101674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Coordinates and Name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ps2-4-a-1.png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9" y="961688"/>
            <a:ext cx="5822161" cy="3493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Multiple sign detection with noise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410741" y="1063378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Coordinates and Name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470037" y="4588129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ps2-4-a-2.png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83" y="1029208"/>
            <a:ext cx="5896644" cy="35379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Challenge Problem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6758700" y="1082562"/>
            <a:ext cx="19281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Coordinates and Name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57200" y="4351675"/>
            <a:ext cx="49998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dirty="0"/>
              <a:t>Input image</a:t>
            </a:r>
            <a:r>
              <a:rPr lang="en-US" dirty="0"/>
              <a:t>: img-5-a-1.png</a:t>
            </a:r>
            <a:endParaRPr lang="en-GB" dirty="0"/>
          </a:p>
        </p:txBody>
      </p:sp>
      <p:sp>
        <p:nvSpPr>
          <p:cNvPr id="195" name="Shape 195"/>
          <p:cNvSpPr txBox="1"/>
          <p:nvPr/>
        </p:nvSpPr>
        <p:spPr>
          <a:xfrm>
            <a:off x="5708415" y="4399492"/>
            <a:ext cx="2547162" cy="2211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Output image: ps2-5-a-1.png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69" y="1920775"/>
            <a:ext cx="3562077" cy="2006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854" y="1943972"/>
            <a:ext cx="3520904" cy="19836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Challenge Problem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6162255" y="486817"/>
            <a:ext cx="19281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Coordinates and Name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57200" y="4351675"/>
            <a:ext cx="49998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dirty="0"/>
              <a:t>Input image</a:t>
            </a:r>
            <a:r>
              <a:rPr lang="en-US" dirty="0"/>
              <a:t>: img-5-a-2.png</a:t>
            </a:r>
            <a:endParaRPr lang="en-GB" dirty="0"/>
          </a:p>
        </p:txBody>
      </p:sp>
      <p:sp>
        <p:nvSpPr>
          <p:cNvPr id="195" name="Shape 195"/>
          <p:cNvSpPr txBox="1"/>
          <p:nvPr/>
        </p:nvSpPr>
        <p:spPr>
          <a:xfrm>
            <a:off x="5708415" y="4399492"/>
            <a:ext cx="2547162" cy="2211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Output image: ps2-5-a-2.png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3" y="1093069"/>
            <a:ext cx="2456217" cy="3276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907" y="1063378"/>
            <a:ext cx="2451448" cy="32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5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Challenge Problem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6557809" y="507598"/>
            <a:ext cx="19281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Coordinates and Name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57200" y="4351675"/>
            <a:ext cx="49998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dirty="0"/>
              <a:t>Input image</a:t>
            </a:r>
            <a:r>
              <a:rPr lang="en-US" dirty="0"/>
              <a:t>: img-5-a-3.png</a:t>
            </a:r>
            <a:endParaRPr lang="en-GB" dirty="0"/>
          </a:p>
        </p:txBody>
      </p:sp>
      <p:sp>
        <p:nvSpPr>
          <p:cNvPr id="195" name="Shape 195"/>
          <p:cNvSpPr txBox="1"/>
          <p:nvPr/>
        </p:nvSpPr>
        <p:spPr>
          <a:xfrm>
            <a:off x="5708415" y="4399492"/>
            <a:ext cx="2547162" cy="2211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Output image: ps2-5-a-3.png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9382"/>
            <a:ext cx="4017818" cy="267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344" y="1480961"/>
            <a:ext cx="4023303" cy="26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Challenge Problem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6557809" y="507598"/>
            <a:ext cx="19281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Coordinates and Name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57200" y="4351675"/>
            <a:ext cx="49998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dirty="0"/>
              <a:t>Input image</a:t>
            </a:r>
            <a:r>
              <a:rPr lang="en-US" dirty="0"/>
              <a:t>: img-5-b-1.png</a:t>
            </a:r>
            <a:endParaRPr lang="en-GB" dirty="0"/>
          </a:p>
        </p:txBody>
      </p:sp>
      <p:sp>
        <p:nvSpPr>
          <p:cNvPr id="195" name="Shape 195"/>
          <p:cNvSpPr txBox="1"/>
          <p:nvPr/>
        </p:nvSpPr>
        <p:spPr>
          <a:xfrm>
            <a:off x="5708415" y="4399492"/>
            <a:ext cx="2547162" cy="2211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Output image: ps2-5-b-1.png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4" y="1046764"/>
            <a:ext cx="4126756" cy="3410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156" y="1046764"/>
            <a:ext cx="4106654" cy="33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Challenge Problem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457200" y="1063378"/>
            <a:ext cx="8229600" cy="393118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400" b="1" dirty="0">
                <a:solidFill>
                  <a:schemeClr val="dk1"/>
                </a:solidFill>
              </a:rPr>
              <a:t>Describe what you had to do to adapt your code for this task. How does the difference between simulated and real-world images affect your method?</a:t>
            </a:r>
            <a:br>
              <a:rPr lang="en-GB" sz="1400" b="1" dirty="0">
                <a:solidFill>
                  <a:schemeClr val="dk1"/>
                </a:solidFill>
              </a:rPr>
            </a:br>
            <a:br>
              <a:rPr lang="en-GB" sz="1400" b="1" dirty="0">
                <a:solidFill>
                  <a:schemeClr val="dk1"/>
                </a:solidFill>
              </a:rPr>
            </a:br>
            <a:r>
              <a:rPr lang="en-GB" sz="1400" b="1" dirty="0"/>
              <a:t>If you used other functions/methods, explain why that was better(or why your previous implementation did not work)</a:t>
            </a:r>
          </a:p>
          <a:p>
            <a:pPr lvl="0">
              <a:spcBef>
                <a:spcPts val="0"/>
              </a:spcBef>
              <a:buNone/>
            </a:pPr>
            <a:endParaRPr lang="en-GB" sz="1400" b="1" dirty="0"/>
          </a:p>
          <a:p>
            <a:pPr lvl="0">
              <a:spcBef>
                <a:spcPts val="0"/>
              </a:spcBef>
              <a:buNone/>
            </a:pPr>
            <a:r>
              <a:rPr lang="en-GB" sz="1200" dirty="0"/>
              <a:t>The things I have to adapt my code for real-world images are:</a:t>
            </a:r>
          </a:p>
          <a:p>
            <a:pPr marL="285750" indent="-285750"/>
            <a:r>
              <a:rPr lang="en-GB" sz="1200" dirty="0"/>
              <a:t>To expand the Hue value range for the target object. In order to differentiate with other objects, the first step I did was to use the Hue value range to extract the target traffic sign. In real-world images, </a:t>
            </a:r>
            <a:r>
              <a:rPr lang="en-GB" sz="1200" dirty="0" err="1"/>
              <a:t>colors</a:t>
            </a:r>
            <a:r>
              <a:rPr lang="en-GB" sz="1200" dirty="0"/>
              <a:t> are not always presenting as they should be, for example, my </a:t>
            </a:r>
            <a:r>
              <a:rPr lang="en-US" sz="1200" dirty="0"/>
              <a:t>img-5-a-1.png</a:t>
            </a:r>
            <a:r>
              <a:rPr lang="en-GB" sz="1200" dirty="0"/>
              <a:t> has the construction sign which falls into the red </a:t>
            </a:r>
            <a:r>
              <a:rPr lang="en-GB" sz="1200" dirty="0" err="1"/>
              <a:t>color</a:t>
            </a:r>
            <a:r>
              <a:rPr lang="en-GB" sz="1200" dirty="0"/>
              <a:t> range instead of orange, if I only check the orange, then it won’t show up, so I have to expand the </a:t>
            </a:r>
            <a:r>
              <a:rPr lang="en-GB" sz="1200" dirty="0" err="1"/>
              <a:t>color</a:t>
            </a:r>
            <a:r>
              <a:rPr lang="en-GB" sz="1200" dirty="0"/>
              <a:t> range to be the warm tune </a:t>
            </a:r>
            <a:r>
              <a:rPr lang="en-GB" sz="1200" dirty="0" err="1"/>
              <a:t>colors</a:t>
            </a:r>
            <a:r>
              <a:rPr lang="en-GB" sz="1200" dirty="0"/>
              <a:t> including both orange and red. </a:t>
            </a:r>
          </a:p>
          <a:p>
            <a:pPr marL="285750" indent="-285750"/>
            <a:r>
              <a:rPr lang="en-GB" sz="1200" dirty="0"/>
              <a:t>To give more variations to check angles between edges. My standard approach to use </a:t>
            </a:r>
            <a:r>
              <a:rPr lang="en-GB" sz="1200" dirty="0" err="1"/>
              <a:t>HoughLines</a:t>
            </a:r>
            <a:r>
              <a:rPr lang="en-GB" sz="1200" dirty="0"/>
              <a:t> to locate a polygon traffic sign is: generate </a:t>
            </a:r>
            <a:r>
              <a:rPr lang="en-GB" sz="1200" dirty="0" err="1"/>
              <a:t>HoughLines</a:t>
            </a:r>
            <a:r>
              <a:rPr lang="en-GB" sz="1200" dirty="0"/>
              <a:t> – Using known angles to select lines – Calculate intersection points between lines – further selecting objects by using other conditions (equal side length). Real-world images sometimes are skewed compared to simulated images, so the angles are not exactly 60 degree for a yield sign and 90 degree for a construction sign, so I give more variation spaces to include more possible situations.   </a:t>
            </a:r>
          </a:p>
          <a:p>
            <a:pPr marL="285750" indent="-285750"/>
            <a:r>
              <a:rPr lang="en-GB" sz="1200" dirty="0"/>
              <a:t>To apply filters to smooth the image. Real-world images contain more objects than the simulated images, these objects (lines or circles) can cause false positives, so I used the cv2.GaussianBlur() method to smooth the image to reduce the possibilities of including those false positive objects.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Traffic Light Detection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Coordinates and State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91" y="1421716"/>
            <a:ext cx="428625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Traffic Light Detection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Coordinates and State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" y="922729"/>
            <a:ext cx="4468994" cy="33517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Traffic Light Detection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Coordinates and State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ps2-1-a-3.png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" y="933679"/>
            <a:ext cx="4730261" cy="35476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Traffic Light Detection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Coordinates and State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ps2-1-a-4.png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3" y="919503"/>
            <a:ext cx="4716192" cy="3537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Traffic Sign Detection - Do not enter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Coordinates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ps2-2-a-1.png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26" y="900545"/>
            <a:ext cx="4774524" cy="35808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Traffic Sign Detection - Stop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Coordinates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ps2-2-a-2.png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00838"/>
            <a:ext cx="4765964" cy="35744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Traffic Sign Detection - Construction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Coordinates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ps2-2-a-3.png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50606"/>
            <a:ext cx="4612626" cy="34594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Traffic Sign Detection - Warning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Coordinates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ps2-2-a-4.png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10" y="987917"/>
            <a:ext cx="4544063" cy="34080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206</Words>
  <Application>Microsoft Office PowerPoint</Application>
  <PresentationFormat>On-screen Show (16:9)</PresentationFormat>
  <Paragraphs>68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Simple Light</vt:lpstr>
      <vt:lpstr>Light Gradient</vt:lpstr>
      <vt:lpstr>Computer Vision  Fall 2017 Problem Set #2</vt:lpstr>
      <vt:lpstr>Traffic Light Detection</vt:lpstr>
      <vt:lpstr>Traffic Light Detection</vt:lpstr>
      <vt:lpstr>Traffic Light Detection</vt:lpstr>
      <vt:lpstr>Traffic Light Detection</vt:lpstr>
      <vt:lpstr>Traffic Sign Detection - Do not enter</vt:lpstr>
      <vt:lpstr>Traffic Sign Detection - Stop</vt:lpstr>
      <vt:lpstr>Traffic Sign Detection - Construction</vt:lpstr>
      <vt:lpstr>Traffic Sign Detection - Warning</vt:lpstr>
      <vt:lpstr>Traffic Sign Detection - Yield</vt:lpstr>
      <vt:lpstr>Multiple sign detection</vt:lpstr>
      <vt:lpstr>Multiple sign detection</vt:lpstr>
      <vt:lpstr>Multiple sign detection with noise</vt:lpstr>
      <vt:lpstr>Multiple sign detection with noise</vt:lpstr>
      <vt:lpstr>Challenge Problem</vt:lpstr>
      <vt:lpstr>Challenge Problem</vt:lpstr>
      <vt:lpstr>Challenge Problem</vt:lpstr>
      <vt:lpstr>Challenge Problem</vt:lpstr>
      <vt:lpstr>Challenge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 Fall 2017 Problem Set #2</dc:title>
  <cp:lastModifiedBy>zz</cp:lastModifiedBy>
  <cp:revision>10</cp:revision>
  <dcterms:modified xsi:type="dcterms:W3CDTF">2017-09-18T07:21:09Z</dcterms:modified>
</cp:coreProperties>
</file>